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97054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58309" y="2580799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5" name="Shape 3"/>
          <p:cNvSpPr/>
          <p:nvPr/>
        </p:nvSpPr>
        <p:spPr>
          <a:xfrm>
            <a:off x="2546687" y="22863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6" name="Text 4"/>
          <p:cNvSpPr/>
          <p:nvPr/>
        </p:nvSpPr>
        <p:spPr>
          <a:xfrm>
            <a:off x="2741712" y="244887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364" y="3152894"/>
            <a:ext cx="34794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5364" y="3639026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high-frequency buyers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2611279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01722" y="2580799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1" name="Shape 9"/>
          <p:cNvSpPr/>
          <p:nvPr/>
        </p:nvSpPr>
        <p:spPr>
          <a:xfrm>
            <a:off x="6990100" y="22863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12" name="Text 10"/>
          <p:cNvSpPr/>
          <p:nvPr/>
        </p:nvSpPr>
        <p:spPr>
          <a:xfrm>
            <a:off x="7185124" y="244887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48776" y="3152894"/>
            <a:ext cx="30234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48776" y="3639026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accelerate movement into loyal segment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5134" y="2611279"/>
            <a:ext cx="4226957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5134" y="2580799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33631" y="22863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28656" y="244887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92189" y="3152894"/>
            <a:ext cx="33101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2189" y="3639026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with margin control for profitability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58309" y="5090517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796076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24" name="Text 22"/>
          <p:cNvSpPr/>
          <p:nvPr/>
        </p:nvSpPr>
        <p:spPr>
          <a:xfrm>
            <a:off x="3852565" y="495859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05364" y="5662613"/>
            <a:ext cx="33583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items in marketing campaigns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3428" y="5090517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22778" y="4796076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30" name="Text 28"/>
          <p:cNvSpPr/>
          <p:nvPr/>
        </p:nvSpPr>
        <p:spPr>
          <a:xfrm>
            <a:off x="10517803" y="495859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7670483" y="5662613"/>
            <a:ext cx="33635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70483" y="6148745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26-35 age group and express-shipping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8274"/>
            <a:ext cx="59955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247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428274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5421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19819" y="268247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5889784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19819" y="415421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transaction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1329" y="268247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37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351294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81329" y="415421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review ratings only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4961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830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History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7139" y="4961215"/>
            <a:ext cx="33594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8713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Product, Category, Amount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713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Season, Size, Color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713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&amp; Promotions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7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 Pipeline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06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606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3092768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8998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114" y="3906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8114" y="4392692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98990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114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8114" y="5692616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missing values, standardized columns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6289834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114" y="65064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Engineering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058114" y="699254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frequency metrics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8365"/>
            <a:ext cx="58489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9716"/>
            <a:ext cx="7656790" cy="36377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61542" y="6127433"/>
            <a:ext cx="216575" cy="216575"/>
          </a:xfrm>
          <a:prstGeom prst="roundRect">
            <a:avLst>
              <a:gd name="adj" fmla="val 8444"/>
            </a:avLst>
          </a:prstGeom>
          <a:solidFill>
            <a:srgbClr val="C41313"/>
          </a:solidFill>
          <a:ln/>
        </p:spPr>
      </p:sp>
      <p:sp>
        <p:nvSpPr>
          <p:cNvPr id="5" name="Text 2"/>
          <p:cNvSpPr/>
          <p:nvPr/>
        </p:nvSpPr>
        <p:spPr>
          <a:xfrm>
            <a:off x="4039076" y="6127433"/>
            <a:ext cx="47136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4662845" y="6127433"/>
            <a:ext cx="216575" cy="216575"/>
          </a:xfrm>
          <a:prstGeom prst="roundRect">
            <a:avLst>
              <a:gd name="adj" fmla="val 8444"/>
            </a:avLst>
          </a:prstGeom>
          <a:solidFill>
            <a:srgbClr val="F16C6C"/>
          </a:solidFill>
          <a:ln/>
        </p:spPr>
      </p:sp>
      <p:sp>
        <p:nvSpPr>
          <p:cNvPr id="7" name="Text 4"/>
          <p:cNvSpPr/>
          <p:nvPr/>
        </p:nvSpPr>
        <p:spPr>
          <a:xfrm>
            <a:off x="4940379" y="6127433"/>
            <a:ext cx="71651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951357" y="2462570"/>
            <a:ext cx="33897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1357" y="3035379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951357" y="3945374"/>
            <a:ext cx="34651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51357" y="4518184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spend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 more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on average per purchase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0481"/>
            <a:ext cx="68835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136458"/>
            <a:ext cx="4226838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36065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2539365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2271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Blouse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71332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4.2 average rating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136458"/>
            <a:ext cx="4226838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5916" y="236065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629" y="2539365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32271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Jewelry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371332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4.1 average rating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136458"/>
            <a:ext cx="4226957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69329" y="236065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042" y="2539365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32271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3713321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4.0 average rating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58309" y="4500801"/>
            <a:ext cx="6448544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82504" y="472499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217" y="4903708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2504" y="5591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Dress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2504" y="6077664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 average rating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3428" y="4500801"/>
            <a:ext cx="6448663" cy="2147768"/>
          </a:xfrm>
          <a:prstGeom prst="roundRect">
            <a:avLst>
              <a:gd name="adj" fmla="val 423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47623" y="472499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335" y="4903708"/>
            <a:ext cx="292418" cy="29241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7623" y="5591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47623" y="6077664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 average rating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758309" y="68922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Highest-rated products show consistent quality across apparel and accessories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136" y="553522"/>
            <a:ext cx="6555581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Subscription Impact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2709386" y="2925247"/>
            <a:ext cx="2474595" cy="50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68%</a:t>
            </a:r>
            <a:endParaRPr lang="en-US" sz="3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805" y="1667828"/>
            <a:ext cx="3017877" cy="30178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3066" y="4937046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Higher Spend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4136" y="5388650"/>
            <a:ext cx="648533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spend more per transaction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46181" y="2925247"/>
            <a:ext cx="2474595" cy="50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45%</a:t>
            </a:r>
            <a:endParaRPr lang="en-US" sz="3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599" y="1667828"/>
            <a:ext cx="3017877" cy="30178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59860" y="4937046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Repeat Rate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40930" y="5388650"/>
            <a:ext cx="648533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5+ purchases likely to subscribe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04136" y="6138029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Subscribers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04136" y="6670119"/>
            <a:ext cx="636567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$72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04136" y="7173039"/>
            <a:ext cx="636567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revenue: $156,000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68208" y="6138029"/>
            <a:ext cx="2707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68208" y="6670119"/>
            <a:ext cx="636567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spend: $43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568208" y="7173039"/>
            <a:ext cx="636567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revenue: $98,000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3495"/>
            <a:ext cx="83418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439472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176" y="3077408"/>
            <a:ext cx="304681" cy="3046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656046"/>
            <a:ext cx="13512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142178"/>
            <a:ext cx="1351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5+ purchases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3717250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3759518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295" y="4240054"/>
            <a:ext cx="304681" cy="30468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3976092"/>
            <a:ext cx="16604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462224"/>
            <a:ext cx="166044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2-4 purchases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037296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5079563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4295" y="5560100"/>
            <a:ext cx="304681" cy="3046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296138"/>
            <a:ext cx="10589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5782270"/>
            <a:ext cx="10589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purchase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58309" y="65892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customer lifecycle enables targeted retention strategies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968" y="549950"/>
            <a:ext cx="8539282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 Strategy Analysis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9968" y="1707594"/>
            <a:ext cx="413480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High-Value Discount Users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9968" y="2236351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still spend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above average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9968" y="2756297"/>
            <a:ext cx="472237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Discount-Dependent Products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699968" y="3285053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Handbag: 67% discounted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9968" y="3674983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Jewelry: 65% discounted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9968" y="4064913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63% discounted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9968" y="4454843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Dress: 62% discounted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9968" y="4844772"/>
            <a:ext cx="70571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Sweater: 61% discounted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2698" y="1732598"/>
            <a:ext cx="5685353" cy="568535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99968" y="7867769"/>
            <a:ext cx="1323046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activity with margin protection for sustainable growth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377" y="425410"/>
            <a:ext cx="7629644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Group Revenue Distribution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377" y="1243727"/>
            <a:ext cx="13547646" cy="7586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1377" y="9004340"/>
            <a:ext cx="1354764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26-35 age group drives highest revenue—prime target for marketing campaigns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2025-11-20T06:18:18Z</dcterms:created>
  <dcterms:modified xsi:type="dcterms:W3CDTF">2025-11-20T06:18:18Z</dcterms:modified>
</cp:coreProperties>
</file>